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3"/>
  </p:notesMasterIdLst>
  <p:sldIdLst>
    <p:sldId id="283" r:id="rId2"/>
    <p:sldId id="293" r:id="rId3"/>
    <p:sldId id="296" r:id="rId4"/>
    <p:sldId id="294" r:id="rId5"/>
    <p:sldId id="301" r:id="rId6"/>
    <p:sldId id="302" r:id="rId7"/>
    <p:sldId id="295" r:id="rId8"/>
    <p:sldId id="299" r:id="rId9"/>
    <p:sldId id="303" r:id="rId10"/>
    <p:sldId id="304" r:id="rId11"/>
    <p:sldId id="30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p:restoredTop sz="92409"/>
  </p:normalViewPr>
  <p:slideViewPr>
    <p:cSldViewPr snapToGrid="0" snapToObjects="1">
      <p:cViewPr>
        <p:scale>
          <a:sx n="158" d="100"/>
          <a:sy n="158" d="100"/>
        </p:scale>
        <p:origin x="9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CC0A9-15FE-4DF3-A8BD-42C17F54F82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4AD1F2A-6863-4584-91D9-A215CC5861CB}">
      <dgm:prSet/>
      <dgm:spPr/>
      <dgm:t>
        <a:bodyPr/>
        <a:lstStyle/>
        <a:p>
          <a:pPr algn="ctr"/>
          <a:r>
            <a:rPr lang="en-US"/>
            <a:t>We will be completing some SOURCE ANALYSIS practice together.</a:t>
          </a:r>
        </a:p>
      </dgm:t>
    </dgm:pt>
    <dgm:pt modelId="{85FAF7BE-DEF1-435F-96F1-2C37B9FB5A42}" type="parTrans" cxnId="{E99BB67E-9D70-40BD-9219-8F0E5637F698}">
      <dgm:prSet/>
      <dgm:spPr/>
      <dgm:t>
        <a:bodyPr/>
        <a:lstStyle/>
        <a:p>
          <a:endParaRPr lang="en-US"/>
        </a:p>
      </dgm:t>
    </dgm:pt>
    <dgm:pt modelId="{4C3706AD-5F58-4787-8576-2B872C4A519A}" type="sibTrans" cxnId="{E99BB67E-9D70-40BD-9219-8F0E5637F698}">
      <dgm:prSet/>
      <dgm:spPr/>
      <dgm:t>
        <a:bodyPr/>
        <a:lstStyle/>
        <a:p>
          <a:endParaRPr lang="en-US"/>
        </a:p>
      </dgm:t>
    </dgm:pt>
    <dgm:pt modelId="{63057D46-D882-4FFA-A965-76D07F3DF111}">
      <dgm:prSet/>
      <dgm:spPr/>
      <dgm:t>
        <a:bodyPr/>
        <a:lstStyle/>
        <a:p>
          <a:pPr algn="ctr"/>
          <a:r>
            <a:rPr lang="en-US"/>
            <a:t>This is based on what we know about the Minoans, their mythology, and their cultural symbols.</a:t>
          </a:r>
        </a:p>
      </dgm:t>
    </dgm:pt>
    <dgm:pt modelId="{6F227B76-DA96-4B96-BF5B-E838E0DC6E23}" type="parTrans" cxnId="{D09F3F82-41B5-4370-9FD3-9AAB357E5B75}">
      <dgm:prSet/>
      <dgm:spPr/>
      <dgm:t>
        <a:bodyPr/>
        <a:lstStyle/>
        <a:p>
          <a:endParaRPr lang="en-US"/>
        </a:p>
      </dgm:t>
    </dgm:pt>
    <dgm:pt modelId="{2E4EC086-93A5-4CD6-8977-3FAFCFE38D2A}" type="sibTrans" cxnId="{D09F3F82-41B5-4370-9FD3-9AAB357E5B75}">
      <dgm:prSet/>
      <dgm:spPr/>
      <dgm:t>
        <a:bodyPr/>
        <a:lstStyle/>
        <a:p>
          <a:endParaRPr lang="en-US"/>
        </a:p>
      </dgm:t>
    </dgm:pt>
    <dgm:pt modelId="{4B8A284D-EC35-4A31-9985-10D29ECDA296}">
      <dgm:prSet/>
      <dgm:spPr/>
      <dgm:t>
        <a:bodyPr/>
        <a:lstStyle/>
        <a:p>
          <a:pPr algn="ctr"/>
          <a:r>
            <a:rPr lang="en-US"/>
            <a:t>1. Annotate sources</a:t>
          </a:r>
        </a:p>
      </dgm:t>
    </dgm:pt>
    <dgm:pt modelId="{133A6834-AC65-4FC3-8C60-85A6187341B5}" type="parTrans" cxnId="{3708A381-945A-490B-9561-728AD0AA5EB0}">
      <dgm:prSet/>
      <dgm:spPr/>
      <dgm:t>
        <a:bodyPr/>
        <a:lstStyle/>
        <a:p>
          <a:endParaRPr lang="en-US"/>
        </a:p>
      </dgm:t>
    </dgm:pt>
    <dgm:pt modelId="{BEEF6E8D-9E6C-4C0C-994C-CBB303042E8D}" type="sibTrans" cxnId="{3708A381-945A-490B-9561-728AD0AA5EB0}">
      <dgm:prSet/>
      <dgm:spPr/>
      <dgm:t>
        <a:bodyPr/>
        <a:lstStyle/>
        <a:p>
          <a:endParaRPr lang="en-US"/>
        </a:p>
      </dgm:t>
    </dgm:pt>
    <dgm:pt modelId="{E8C77A50-6A32-4604-AAA8-738E8AB9C2AD}">
      <dgm:prSet/>
      <dgm:spPr/>
      <dgm:t>
        <a:bodyPr/>
        <a:lstStyle/>
        <a:p>
          <a:pPr algn="ctr"/>
          <a:r>
            <a:rPr lang="en-US"/>
            <a:t>2. Source Analysis question types</a:t>
          </a:r>
        </a:p>
      </dgm:t>
    </dgm:pt>
    <dgm:pt modelId="{51F94CC0-D5E3-49C3-A773-7168811AE8A5}" type="parTrans" cxnId="{8C55CB00-1527-41C4-AD19-7613594B1A31}">
      <dgm:prSet/>
      <dgm:spPr/>
      <dgm:t>
        <a:bodyPr/>
        <a:lstStyle/>
        <a:p>
          <a:endParaRPr lang="en-US"/>
        </a:p>
      </dgm:t>
    </dgm:pt>
    <dgm:pt modelId="{B3A48A0B-FCA5-4333-BFD4-079F70B9DEB3}" type="sibTrans" cxnId="{8C55CB00-1527-41C4-AD19-7613594B1A31}">
      <dgm:prSet/>
      <dgm:spPr/>
      <dgm:t>
        <a:bodyPr/>
        <a:lstStyle/>
        <a:p>
          <a:endParaRPr lang="en-US"/>
        </a:p>
      </dgm:t>
    </dgm:pt>
    <dgm:pt modelId="{8FBCB8EA-10D7-4467-A500-AC9331363F16}">
      <dgm:prSet/>
      <dgm:spPr/>
      <dgm:t>
        <a:bodyPr/>
        <a:lstStyle/>
        <a:p>
          <a:pPr algn="ctr"/>
          <a:r>
            <a:rPr lang="en-US"/>
            <a:t>(I do, We Do, You do)</a:t>
          </a:r>
        </a:p>
      </dgm:t>
    </dgm:pt>
    <dgm:pt modelId="{61C7B32C-F772-41E7-863B-CA4184F357A4}" type="parTrans" cxnId="{C5AD176C-8BAC-47D0-B9AE-D2FE8E6D3D08}">
      <dgm:prSet/>
      <dgm:spPr/>
      <dgm:t>
        <a:bodyPr/>
        <a:lstStyle/>
        <a:p>
          <a:endParaRPr lang="en-US"/>
        </a:p>
      </dgm:t>
    </dgm:pt>
    <dgm:pt modelId="{77CCC167-6701-48EF-A143-804038A39666}" type="sibTrans" cxnId="{C5AD176C-8BAC-47D0-B9AE-D2FE8E6D3D08}">
      <dgm:prSet/>
      <dgm:spPr/>
      <dgm:t>
        <a:bodyPr/>
        <a:lstStyle/>
        <a:p>
          <a:endParaRPr lang="en-US"/>
        </a:p>
      </dgm:t>
    </dgm:pt>
    <dgm:pt modelId="{25FEF22E-64E6-F145-BD02-365907A9E250}" type="pres">
      <dgm:prSet presAssocID="{CBDCC0A9-15FE-4DF3-A8BD-42C17F54F826}" presName="linear" presStyleCnt="0">
        <dgm:presLayoutVars>
          <dgm:animLvl val="lvl"/>
          <dgm:resizeHandles val="exact"/>
        </dgm:presLayoutVars>
      </dgm:prSet>
      <dgm:spPr/>
    </dgm:pt>
    <dgm:pt modelId="{10E880F6-F50F-CB48-AA49-1EAA63974FD2}" type="pres">
      <dgm:prSet presAssocID="{04AD1F2A-6863-4584-91D9-A215CC5861CB}" presName="parentText" presStyleLbl="node1" presStyleIdx="0" presStyleCnt="5">
        <dgm:presLayoutVars>
          <dgm:chMax val="0"/>
          <dgm:bulletEnabled val="1"/>
        </dgm:presLayoutVars>
      </dgm:prSet>
      <dgm:spPr/>
    </dgm:pt>
    <dgm:pt modelId="{5DF4FF8D-B4E8-0444-8D80-26BE7E2B556C}" type="pres">
      <dgm:prSet presAssocID="{4C3706AD-5F58-4787-8576-2B872C4A519A}" presName="spacer" presStyleCnt="0"/>
      <dgm:spPr/>
    </dgm:pt>
    <dgm:pt modelId="{AA79A5AD-7BA3-A848-A89D-ADF00D81B242}" type="pres">
      <dgm:prSet presAssocID="{63057D46-D882-4FFA-A965-76D07F3DF111}" presName="parentText" presStyleLbl="node1" presStyleIdx="1" presStyleCnt="5">
        <dgm:presLayoutVars>
          <dgm:chMax val="0"/>
          <dgm:bulletEnabled val="1"/>
        </dgm:presLayoutVars>
      </dgm:prSet>
      <dgm:spPr/>
    </dgm:pt>
    <dgm:pt modelId="{93D496E5-8FB3-714D-8698-E262C1EE2058}" type="pres">
      <dgm:prSet presAssocID="{2E4EC086-93A5-4CD6-8977-3FAFCFE38D2A}" presName="spacer" presStyleCnt="0"/>
      <dgm:spPr/>
    </dgm:pt>
    <dgm:pt modelId="{82911076-3E8C-D547-8F18-CA90634ACD34}" type="pres">
      <dgm:prSet presAssocID="{4B8A284D-EC35-4A31-9985-10D29ECDA296}" presName="parentText" presStyleLbl="node1" presStyleIdx="2" presStyleCnt="5">
        <dgm:presLayoutVars>
          <dgm:chMax val="0"/>
          <dgm:bulletEnabled val="1"/>
        </dgm:presLayoutVars>
      </dgm:prSet>
      <dgm:spPr/>
    </dgm:pt>
    <dgm:pt modelId="{7D42EAE5-2C3D-EB42-B2C8-31AB429C3989}" type="pres">
      <dgm:prSet presAssocID="{BEEF6E8D-9E6C-4C0C-994C-CBB303042E8D}" presName="spacer" presStyleCnt="0"/>
      <dgm:spPr/>
    </dgm:pt>
    <dgm:pt modelId="{1A333510-311F-9F4E-9A78-F81407A808CC}" type="pres">
      <dgm:prSet presAssocID="{E8C77A50-6A32-4604-AAA8-738E8AB9C2AD}" presName="parentText" presStyleLbl="node1" presStyleIdx="3" presStyleCnt="5">
        <dgm:presLayoutVars>
          <dgm:chMax val="0"/>
          <dgm:bulletEnabled val="1"/>
        </dgm:presLayoutVars>
      </dgm:prSet>
      <dgm:spPr/>
    </dgm:pt>
    <dgm:pt modelId="{572F8629-898B-3640-918F-83B6D3D6AE7C}" type="pres">
      <dgm:prSet presAssocID="{B3A48A0B-FCA5-4333-BFD4-079F70B9DEB3}" presName="spacer" presStyleCnt="0"/>
      <dgm:spPr/>
    </dgm:pt>
    <dgm:pt modelId="{17BEB9C1-1BEE-F94B-A91D-A37E47A94900}" type="pres">
      <dgm:prSet presAssocID="{8FBCB8EA-10D7-4467-A500-AC9331363F16}" presName="parentText" presStyleLbl="node1" presStyleIdx="4" presStyleCnt="5">
        <dgm:presLayoutVars>
          <dgm:chMax val="0"/>
          <dgm:bulletEnabled val="1"/>
        </dgm:presLayoutVars>
      </dgm:prSet>
      <dgm:spPr/>
    </dgm:pt>
  </dgm:ptLst>
  <dgm:cxnLst>
    <dgm:cxn modelId="{8C55CB00-1527-41C4-AD19-7613594B1A31}" srcId="{CBDCC0A9-15FE-4DF3-A8BD-42C17F54F826}" destId="{E8C77A50-6A32-4604-AAA8-738E8AB9C2AD}" srcOrd="3" destOrd="0" parTransId="{51F94CC0-D5E3-49C3-A773-7168811AE8A5}" sibTransId="{B3A48A0B-FCA5-4333-BFD4-079F70B9DEB3}"/>
    <dgm:cxn modelId="{E15FAC04-F830-9844-ADF4-67143E6B0B94}" type="presOf" srcId="{8FBCB8EA-10D7-4467-A500-AC9331363F16}" destId="{17BEB9C1-1BEE-F94B-A91D-A37E47A94900}" srcOrd="0" destOrd="0" presId="urn:microsoft.com/office/officeart/2005/8/layout/vList2"/>
    <dgm:cxn modelId="{76AA9C0B-E308-A042-BAA2-6BD611368FC0}" type="presOf" srcId="{4B8A284D-EC35-4A31-9985-10D29ECDA296}" destId="{82911076-3E8C-D547-8F18-CA90634ACD34}" srcOrd="0" destOrd="0" presId="urn:microsoft.com/office/officeart/2005/8/layout/vList2"/>
    <dgm:cxn modelId="{979FF96B-6F5D-B545-BD94-F910819E3B36}" type="presOf" srcId="{CBDCC0A9-15FE-4DF3-A8BD-42C17F54F826}" destId="{25FEF22E-64E6-F145-BD02-365907A9E250}" srcOrd="0" destOrd="0" presId="urn:microsoft.com/office/officeart/2005/8/layout/vList2"/>
    <dgm:cxn modelId="{C5AD176C-8BAC-47D0-B9AE-D2FE8E6D3D08}" srcId="{CBDCC0A9-15FE-4DF3-A8BD-42C17F54F826}" destId="{8FBCB8EA-10D7-4467-A500-AC9331363F16}" srcOrd="4" destOrd="0" parTransId="{61C7B32C-F772-41E7-863B-CA4184F357A4}" sibTransId="{77CCC167-6701-48EF-A143-804038A39666}"/>
    <dgm:cxn modelId="{E99BB67E-9D70-40BD-9219-8F0E5637F698}" srcId="{CBDCC0A9-15FE-4DF3-A8BD-42C17F54F826}" destId="{04AD1F2A-6863-4584-91D9-A215CC5861CB}" srcOrd="0" destOrd="0" parTransId="{85FAF7BE-DEF1-435F-96F1-2C37B9FB5A42}" sibTransId="{4C3706AD-5F58-4787-8576-2B872C4A519A}"/>
    <dgm:cxn modelId="{3708A381-945A-490B-9561-728AD0AA5EB0}" srcId="{CBDCC0A9-15FE-4DF3-A8BD-42C17F54F826}" destId="{4B8A284D-EC35-4A31-9985-10D29ECDA296}" srcOrd="2" destOrd="0" parTransId="{133A6834-AC65-4FC3-8C60-85A6187341B5}" sibTransId="{BEEF6E8D-9E6C-4C0C-994C-CBB303042E8D}"/>
    <dgm:cxn modelId="{D09F3F82-41B5-4370-9FD3-9AAB357E5B75}" srcId="{CBDCC0A9-15FE-4DF3-A8BD-42C17F54F826}" destId="{63057D46-D882-4FFA-A965-76D07F3DF111}" srcOrd="1" destOrd="0" parTransId="{6F227B76-DA96-4B96-BF5B-E838E0DC6E23}" sibTransId="{2E4EC086-93A5-4CD6-8977-3FAFCFE38D2A}"/>
    <dgm:cxn modelId="{8055EE95-FAF3-D044-B77C-8BF820510D66}" type="presOf" srcId="{04AD1F2A-6863-4584-91D9-A215CC5861CB}" destId="{10E880F6-F50F-CB48-AA49-1EAA63974FD2}" srcOrd="0" destOrd="0" presId="urn:microsoft.com/office/officeart/2005/8/layout/vList2"/>
    <dgm:cxn modelId="{500E73AC-5C4D-D744-9704-D6091A329653}" type="presOf" srcId="{E8C77A50-6A32-4604-AAA8-738E8AB9C2AD}" destId="{1A333510-311F-9F4E-9A78-F81407A808CC}" srcOrd="0" destOrd="0" presId="urn:microsoft.com/office/officeart/2005/8/layout/vList2"/>
    <dgm:cxn modelId="{B94506FC-0062-434B-BC9B-8F429A2A1717}" type="presOf" srcId="{63057D46-D882-4FFA-A965-76D07F3DF111}" destId="{AA79A5AD-7BA3-A848-A89D-ADF00D81B242}" srcOrd="0" destOrd="0" presId="urn:microsoft.com/office/officeart/2005/8/layout/vList2"/>
    <dgm:cxn modelId="{9585EC00-31A5-A24B-87DF-21083ACEBD85}" type="presParOf" srcId="{25FEF22E-64E6-F145-BD02-365907A9E250}" destId="{10E880F6-F50F-CB48-AA49-1EAA63974FD2}" srcOrd="0" destOrd="0" presId="urn:microsoft.com/office/officeart/2005/8/layout/vList2"/>
    <dgm:cxn modelId="{2F3D309A-2AFD-CB4F-ACB7-42C2126CD852}" type="presParOf" srcId="{25FEF22E-64E6-F145-BD02-365907A9E250}" destId="{5DF4FF8D-B4E8-0444-8D80-26BE7E2B556C}" srcOrd="1" destOrd="0" presId="urn:microsoft.com/office/officeart/2005/8/layout/vList2"/>
    <dgm:cxn modelId="{BF326591-9934-A146-9D98-69A2E6B219C9}" type="presParOf" srcId="{25FEF22E-64E6-F145-BD02-365907A9E250}" destId="{AA79A5AD-7BA3-A848-A89D-ADF00D81B242}" srcOrd="2" destOrd="0" presId="urn:microsoft.com/office/officeart/2005/8/layout/vList2"/>
    <dgm:cxn modelId="{7A87651B-40EA-4145-834D-D7EA69B1B354}" type="presParOf" srcId="{25FEF22E-64E6-F145-BD02-365907A9E250}" destId="{93D496E5-8FB3-714D-8698-E262C1EE2058}" srcOrd="3" destOrd="0" presId="urn:microsoft.com/office/officeart/2005/8/layout/vList2"/>
    <dgm:cxn modelId="{A1955EA4-58CD-0C4D-84E7-9ED85F775728}" type="presParOf" srcId="{25FEF22E-64E6-F145-BD02-365907A9E250}" destId="{82911076-3E8C-D547-8F18-CA90634ACD34}" srcOrd="4" destOrd="0" presId="urn:microsoft.com/office/officeart/2005/8/layout/vList2"/>
    <dgm:cxn modelId="{7433ACFB-1A08-E547-B3B7-8AB5168B1134}" type="presParOf" srcId="{25FEF22E-64E6-F145-BD02-365907A9E250}" destId="{7D42EAE5-2C3D-EB42-B2C8-31AB429C3989}" srcOrd="5" destOrd="0" presId="urn:microsoft.com/office/officeart/2005/8/layout/vList2"/>
    <dgm:cxn modelId="{9AC68144-034A-F942-9794-6075A3E13220}" type="presParOf" srcId="{25FEF22E-64E6-F145-BD02-365907A9E250}" destId="{1A333510-311F-9F4E-9A78-F81407A808CC}" srcOrd="6" destOrd="0" presId="urn:microsoft.com/office/officeart/2005/8/layout/vList2"/>
    <dgm:cxn modelId="{EFEAC4B1-403B-8143-B7E1-5A5B1C6944E0}" type="presParOf" srcId="{25FEF22E-64E6-F145-BD02-365907A9E250}" destId="{572F8629-898B-3640-918F-83B6D3D6AE7C}" srcOrd="7" destOrd="0" presId="urn:microsoft.com/office/officeart/2005/8/layout/vList2"/>
    <dgm:cxn modelId="{FBE10F21-18EC-D949-BA26-6A33C731B46D}" type="presParOf" srcId="{25FEF22E-64E6-F145-BD02-365907A9E250}" destId="{17BEB9C1-1BEE-F94B-A91D-A37E47A9490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880F6-F50F-CB48-AA49-1EAA63974FD2}">
      <dsp:nvSpPr>
        <dsp:cNvPr id="0" name=""/>
        <dsp:cNvSpPr/>
      </dsp:nvSpPr>
      <dsp:spPr>
        <a:xfrm>
          <a:off x="0" y="672"/>
          <a:ext cx="6910387" cy="95471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We will be completing some SOURCE ANALYSIS practice together.</a:t>
          </a:r>
        </a:p>
      </dsp:txBody>
      <dsp:txXfrm>
        <a:off x="46606" y="47278"/>
        <a:ext cx="6817175" cy="861507"/>
      </dsp:txXfrm>
    </dsp:sp>
    <dsp:sp modelId="{AA79A5AD-7BA3-A848-A89D-ADF00D81B242}">
      <dsp:nvSpPr>
        <dsp:cNvPr id="0" name=""/>
        <dsp:cNvSpPr/>
      </dsp:nvSpPr>
      <dsp:spPr>
        <a:xfrm>
          <a:off x="0" y="1024512"/>
          <a:ext cx="6910387" cy="954719"/>
        </a:xfrm>
        <a:prstGeom prst="roundRect">
          <a:avLst/>
        </a:prstGeom>
        <a:solidFill>
          <a:schemeClr val="accent2">
            <a:hueOff val="256173"/>
            <a:satOff val="109"/>
            <a:lumOff val="4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This is based on what we know about the Minoans, their mythology, and their cultural symbols.</a:t>
          </a:r>
        </a:p>
      </dsp:txBody>
      <dsp:txXfrm>
        <a:off x="46606" y="1071118"/>
        <a:ext cx="6817175" cy="861507"/>
      </dsp:txXfrm>
    </dsp:sp>
    <dsp:sp modelId="{82911076-3E8C-D547-8F18-CA90634ACD34}">
      <dsp:nvSpPr>
        <dsp:cNvPr id="0" name=""/>
        <dsp:cNvSpPr/>
      </dsp:nvSpPr>
      <dsp:spPr>
        <a:xfrm>
          <a:off x="0" y="2048352"/>
          <a:ext cx="6910387" cy="954719"/>
        </a:xfrm>
        <a:prstGeom prst="roundRect">
          <a:avLst/>
        </a:prstGeom>
        <a:solidFill>
          <a:schemeClr val="accent2">
            <a:hueOff val="512346"/>
            <a:satOff val="219"/>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1. Annotate sources</a:t>
          </a:r>
        </a:p>
      </dsp:txBody>
      <dsp:txXfrm>
        <a:off x="46606" y="2094958"/>
        <a:ext cx="6817175" cy="861507"/>
      </dsp:txXfrm>
    </dsp:sp>
    <dsp:sp modelId="{1A333510-311F-9F4E-9A78-F81407A808CC}">
      <dsp:nvSpPr>
        <dsp:cNvPr id="0" name=""/>
        <dsp:cNvSpPr/>
      </dsp:nvSpPr>
      <dsp:spPr>
        <a:xfrm>
          <a:off x="0" y="3072192"/>
          <a:ext cx="6910387" cy="954719"/>
        </a:xfrm>
        <a:prstGeom prst="roundRect">
          <a:avLst/>
        </a:prstGeom>
        <a:solidFill>
          <a:schemeClr val="accent2">
            <a:hueOff val="768519"/>
            <a:satOff val="328"/>
            <a:lumOff val="13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2. Source Analysis question types</a:t>
          </a:r>
        </a:p>
      </dsp:txBody>
      <dsp:txXfrm>
        <a:off x="46606" y="3118798"/>
        <a:ext cx="6817175" cy="861507"/>
      </dsp:txXfrm>
    </dsp:sp>
    <dsp:sp modelId="{17BEB9C1-1BEE-F94B-A91D-A37E47A94900}">
      <dsp:nvSpPr>
        <dsp:cNvPr id="0" name=""/>
        <dsp:cNvSpPr/>
      </dsp:nvSpPr>
      <dsp:spPr>
        <a:xfrm>
          <a:off x="0" y="4096032"/>
          <a:ext cx="6910387" cy="954719"/>
        </a:xfrm>
        <a:prstGeom prst="roundRect">
          <a:avLst/>
        </a:prstGeom>
        <a:solidFill>
          <a:schemeClr val="accent2">
            <a:hueOff val="1024692"/>
            <a:satOff val="437"/>
            <a:lumOff val="1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 do, We Do, You do)</a:t>
          </a:r>
        </a:p>
      </dsp:txBody>
      <dsp:txXfrm>
        <a:off x="46606" y="4142638"/>
        <a:ext cx="6817175" cy="8615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4A4A4A"/>
                </a:solidFill>
                <a:effectLst/>
                <a:latin typeface="Roboto" panose="02000000000000000000" pitchFamily="2" charset="0"/>
              </a:rPr>
              <a:t>The word labyrinth also bears ties to labrys, meaning “double </a:t>
            </a:r>
            <a:r>
              <a:rPr lang="en-AU" b="0" i="0" dirty="0" err="1">
                <a:solidFill>
                  <a:srgbClr val="4A4A4A"/>
                </a:solidFill>
                <a:effectLst/>
                <a:latin typeface="Roboto" panose="02000000000000000000" pitchFamily="2" charset="0"/>
              </a:rPr>
              <a:t>ax</a:t>
            </a:r>
            <a:r>
              <a:rPr lang="en-AU" b="0" i="0" dirty="0">
                <a:solidFill>
                  <a:srgbClr val="4A4A4A"/>
                </a:solidFill>
                <a:effectLst/>
                <a:latin typeface="Roboto" panose="02000000000000000000" pitchFamily="2" charset="0"/>
              </a:rPr>
              <a:t>,” which was the symbol of an important Minoan goddess and can be found represented throughout the palace at Knossos. Being that the palace was, in part, a sanctuary of “labrys,” it is easy to see the development of tales of the labyrinth.  As the dominating Mediterranean power at the time, Crete could very well have demanded fourteen youths of exceptional character and </a:t>
            </a:r>
            <a:r>
              <a:rPr lang="en-AU" b="0" i="0" dirty="0" err="1">
                <a:solidFill>
                  <a:srgbClr val="4A4A4A"/>
                </a:solidFill>
                <a:effectLst/>
                <a:latin typeface="Roboto" panose="02000000000000000000" pitchFamily="2" charset="0"/>
              </a:rPr>
              <a:t>honor</a:t>
            </a:r>
            <a:r>
              <a:rPr lang="en-AU" b="0" i="0" dirty="0">
                <a:solidFill>
                  <a:srgbClr val="4A4A4A"/>
                </a:solidFill>
                <a:effectLst/>
                <a:latin typeface="Roboto" panose="02000000000000000000" pitchFamily="2" charset="0"/>
              </a:rPr>
              <a:t>, perhaps as hostages to ensure the loyalty of their subordinate nations, a common ancient practice. Yet another possibility is that those youths were indeed intended as human sacrifices to the gods, a sacrifice performed by a priest wearing a bull’s head – a true “Minotaur.”</a:t>
            </a:r>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4</a:t>
            </a:fld>
            <a:endParaRPr lang="en-US"/>
          </a:p>
        </p:txBody>
      </p:sp>
    </p:spTree>
    <p:extLst>
      <p:ext uri="{BB962C8B-B14F-4D97-AF65-F5344CB8AC3E}">
        <p14:creationId xmlns:p14="http://schemas.microsoft.com/office/powerpoint/2010/main" val="341651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5</a:t>
            </a:fld>
            <a:endParaRPr lang="en-US"/>
          </a:p>
        </p:txBody>
      </p:sp>
    </p:spTree>
    <p:extLst>
      <p:ext uri="{BB962C8B-B14F-4D97-AF65-F5344CB8AC3E}">
        <p14:creationId xmlns:p14="http://schemas.microsoft.com/office/powerpoint/2010/main" val="176996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6</a:t>
            </a:fld>
            <a:endParaRPr lang="en-US"/>
          </a:p>
        </p:txBody>
      </p:sp>
    </p:spTree>
    <p:extLst>
      <p:ext uri="{BB962C8B-B14F-4D97-AF65-F5344CB8AC3E}">
        <p14:creationId xmlns:p14="http://schemas.microsoft.com/office/powerpoint/2010/main" val="95176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10</a:t>
            </a:fld>
            <a:endParaRPr lang="en-US"/>
          </a:p>
        </p:txBody>
      </p:sp>
    </p:spTree>
    <p:extLst>
      <p:ext uri="{BB962C8B-B14F-4D97-AF65-F5344CB8AC3E}">
        <p14:creationId xmlns:p14="http://schemas.microsoft.com/office/powerpoint/2010/main" val="250783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2/10/23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2/10/23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2/10/23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2/10/23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ndex.php?curid=3866077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ommons.wikimedia.org/w/index.php?curid=4589477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ndex.php?curid=38660778"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ndex.php?curid=3866077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ndex.php?curid=3866077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ommons.wikimedia.org/w/index.php?curid=4589477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ommons.wikimedia.org/w/index.php?curid=4589477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ommons.wikimedia.org/w/index.php?curid=4589477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2050" name="Picture 2" descr="Minoan civilization | History, Location, &amp; Facts | Britannica">
            <a:extLst>
              <a:ext uri="{FF2B5EF4-FFF2-40B4-BE49-F238E27FC236}">
                <a16:creationId xmlns:a16="http://schemas.microsoft.com/office/drawing/2014/main" id="{9920C608-9888-9947-CA4B-7CBFC4F91AB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2174"/>
          <a:stretch/>
        </p:blipFill>
        <p:spPr bwMode="auto">
          <a:xfrm>
            <a:off x="20" y="-31175"/>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1097280" y="758952"/>
            <a:ext cx="10058400" cy="3566160"/>
          </a:xfrm>
        </p:spPr>
        <p:txBody>
          <a:bodyPr>
            <a:normAutofit/>
          </a:bodyPr>
          <a:lstStyle/>
          <a:p>
            <a:r>
              <a:rPr lang="en-US" dirty="0">
                <a:solidFill>
                  <a:schemeClr val="tx1"/>
                </a:solidFill>
              </a:rPr>
              <a:t>Theseus and the Minotaur</a:t>
            </a: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1100051" y="4455621"/>
            <a:ext cx="10058400" cy="1143000"/>
          </a:xfrm>
        </p:spPr>
        <p:txBody>
          <a:bodyPr>
            <a:normAutofit/>
          </a:bodyPr>
          <a:lstStyle/>
          <a:p>
            <a:r>
              <a:rPr lang="en-US" u="sng" dirty="0">
                <a:solidFill>
                  <a:schemeClr val="tx1"/>
                </a:solidFill>
              </a:rPr>
              <a:t>Goal/s: </a:t>
            </a:r>
          </a:p>
          <a:p>
            <a:r>
              <a:rPr lang="en-US" dirty="0">
                <a:solidFill>
                  <a:schemeClr val="tx1"/>
                </a:solidFill>
              </a:rPr>
              <a:t>Explain the significance of the minotaur myth</a:t>
            </a: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2 Lesson 3</a:t>
            </a:r>
          </a:p>
        </p:txBody>
      </p:sp>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- 1</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962969" y="4621906"/>
            <a:ext cx="3447666" cy="689682"/>
          </a:xfrm>
        </p:spPr>
        <p:txBody>
          <a:bodyPr>
            <a:normAutofit fontScale="70000" lnSpcReduction="20000"/>
          </a:bodyPr>
          <a:lstStyle/>
          <a:p>
            <a:pPr algn="ctr"/>
            <a:r>
              <a:rPr lang="en-AU"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The bull-leaping fresco. Found in Knossos palace, Crete, Greece. It dates around 1600 – 1450 BCE</a:t>
            </a:r>
            <a:r>
              <a:rPr lang="en-AU" b="0" i="0" dirty="0">
                <a:solidFill>
                  <a:schemeClr val="tx1"/>
                </a:solidFill>
                <a:effectLst/>
                <a:latin typeface="Roboto" panose="02000000000000000000" pitchFamily="2" charset="0"/>
              </a:rPr>
              <a:t>. By anonymous, CC0.</a:t>
            </a:r>
            <a:endParaRPr lang="en-US" dirty="0">
              <a:solidFill>
                <a:schemeClr val="tx1"/>
              </a:solidFill>
            </a:endParaRPr>
          </a:p>
        </p:txBody>
      </p:sp>
      <p:pic>
        <p:nvPicPr>
          <p:cNvPr id="1032" name="Picture 8" descr="Bull-Leaping Fresco - Wikipedia">
            <a:extLst>
              <a:ext uri="{FF2B5EF4-FFF2-40B4-BE49-F238E27FC236}">
                <a16:creationId xmlns:a16="http://schemas.microsoft.com/office/drawing/2014/main" id="{CB37EB73-4C6D-1C72-0B17-0A9AA8D49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44" y="1760116"/>
            <a:ext cx="5232716" cy="2744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63E622-FEF3-8D89-0464-62D0C47FFC1A}"/>
              </a:ext>
            </a:extLst>
          </p:cNvPr>
          <p:cNvSpPr txBox="1"/>
          <p:nvPr/>
        </p:nvSpPr>
        <p:spPr>
          <a:xfrm>
            <a:off x="8724900" y="88900"/>
            <a:ext cx="3225800" cy="369332"/>
          </a:xfrm>
          <a:prstGeom prst="rect">
            <a:avLst/>
          </a:prstGeom>
          <a:noFill/>
        </p:spPr>
        <p:txBody>
          <a:bodyPr wrap="square" rtlCol="0">
            <a:spAutoFit/>
          </a:bodyPr>
          <a:lstStyle/>
          <a:p>
            <a:pPr algn="ctr"/>
            <a:r>
              <a:rPr lang="en-US" dirty="0"/>
              <a:t>YOU DO - </a:t>
            </a:r>
            <a:r>
              <a:rPr lang="en-US" b="1" i="1" dirty="0">
                <a:solidFill>
                  <a:schemeClr val="accent2"/>
                </a:solidFill>
              </a:rPr>
              <a:t>RESPOND</a:t>
            </a:r>
            <a:r>
              <a:rPr lang="en-US" dirty="0"/>
              <a:t> </a:t>
            </a:r>
          </a:p>
        </p:txBody>
      </p:sp>
      <p:sp>
        <p:nvSpPr>
          <p:cNvPr id="6" name="TextBox 5">
            <a:extLst>
              <a:ext uri="{FF2B5EF4-FFF2-40B4-BE49-F238E27FC236}">
                <a16:creationId xmlns:a16="http://schemas.microsoft.com/office/drawing/2014/main" id="{B92537EE-EEF9-6006-A106-8F0FCEAA114A}"/>
              </a:ext>
            </a:extLst>
          </p:cNvPr>
          <p:cNvSpPr txBox="1"/>
          <p:nvPr/>
        </p:nvSpPr>
        <p:spPr>
          <a:xfrm>
            <a:off x="5446060" y="1935063"/>
            <a:ext cx="5998248" cy="2321020"/>
          </a:xfrm>
          <a:prstGeom prst="rect">
            <a:avLst/>
          </a:prstGeom>
          <a:noFill/>
        </p:spPr>
        <p:txBody>
          <a:bodyPr wrap="square">
            <a:spAutoFit/>
          </a:bodyPr>
          <a:lstStyle/>
          <a:p>
            <a:pPr lvl="0" algn="ctr">
              <a:lnSpc>
                <a:spcPct val="150000"/>
              </a:lnSpc>
              <a:spcAft>
                <a:spcPts val="600"/>
              </a:spcAft>
              <a:buClr>
                <a:srgbClr val="595959"/>
              </a:buClr>
              <a:tabLst>
                <a:tab pos="12700" algn="l"/>
                <a:tab pos="392430" algn="l"/>
              </a:tabLst>
            </a:pPr>
            <a:r>
              <a:rPr lang="en-AU" sz="1400" dirty="0">
                <a:latin typeface="Calibri" panose="020F0502020204030204" pitchFamily="34" charset="0"/>
                <a:ea typeface="Calibri" panose="020F0502020204030204" pitchFamily="34" charset="0"/>
                <a:cs typeface="Times New Roman" panose="02020603050405020304" pitchFamily="18" charset="0"/>
              </a:rPr>
              <a:t>The historical context of Source 1 is the Minoan bull-leaping ritual based on the myth of the Minotaur. The Minoans were an Ancient Greek civilisation who existed on Crete in Greece between 2100 and 1100 BCE. The myth of the Minotaur had large cultural and religious significance to the Minoans. Minoan males would leap over or wrestle a bull to show they were men (coming-of-age ritual) to demonstrate their power over the bull, and also the importance of the myth to their society.</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22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- 2</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144780" y="5792108"/>
            <a:ext cx="8580120" cy="266095"/>
          </a:xfrm>
        </p:spPr>
        <p:txBody>
          <a:bodyPr>
            <a:normAutofit fontScale="47500" lnSpcReduction="20000"/>
          </a:bodyPr>
          <a:lstStyle/>
          <a:p>
            <a:pPr algn="ctr"/>
            <a:r>
              <a:rPr lang="en-AU" b="0" i="0" u="none" strike="noStrike" dirty="0">
                <a:solidFill>
                  <a:schemeClr val="tx1"/>
                </a:solidFill>
                <a:effectLst/>
                <a:latin typeface="Roboto" panose="020F0502020204030204" pitchFamily="34" charset="0"/>
                <a:hlinkClick r:id="rId2">
                  <a:extLst>
                    <a:ext uri="{A12FA001-AC4F-418D-AE19-62706E023703}">
                      <ahyp:hlinkClr xmlns:ahyp="http://schemas.microsoft.com/office/drawing/2018/hyperlinkcolor" val="tx"/>
                    </a:ext>
                  </a:extLst>
                </a:hlinkClick>
              </a:rPr>
              <a:t>Mosaic depicting the duel between Theseus and Minotaur. House of Theseus, 3rd-4th century AD, Paphos</a:t>
            </a:r>
            <a:r>
              <a:rPr lang="en-AU" b="0" i="0" dirty="0">
                <a:solidFill>
                  <a:schemeClr val="tx1"/>
                </a:solidFill>
                <a:effectLst/>
                <a:latin typeface="Roboto" panose="020F0502020204030204" pitchFamily="34" charset="0"/>
              </a:rPr>
              <a:t>. By Carole </a:t>
            </a:r>
            <a:r>
              <a:rPr lang="en-AU" b="0" i="0" dirty="0" err="1">
                <a:solidFill>
                  <a:schemeClr val="tx1"/>
                </a:solidFill>
                <a:effectLst/>
                <a:latin typeface="Roboto" panose="020F0502020204030204" pitchFamily="34" charset="0"/>
              </a:rPr>
              <a:t>Raddato</a:t>
            </a:r>
            <a:r>
              <a:rPr lang="en-AU" b="0" i="0" dirty="0">
                <a:solidFill>
                  <a:schemeClr val="tx1"/>
                </a:solidFill>
                <a:effectLst/>
                <a:latin typeface="Roboto" panose="020F0502020204030204" pitchFamily="34" charset="0"/>
              </a:rPr>
              <a:t>. CC BY-SA 2.0.</a:t>
            </a:r>
            <a:endParaRPr lang="en-US" dirty="0">
              <a:solidFill>
                <a:schemeClr val="tx1"/>
              </a:solidFill>
            </a:endParaRPr>
          </a:p>
        </p:txBody>
      </p:sp>
      <p:pic>
        <p:nvPicPr>
          <p:cNvPr id="1026" name="Picture 2">
            <a:extLst>
              <a:ext uri="{FF2B5EF4-FFF2-40B4-BE49-F238E27FC236}">
                <a16:creationId xmlns:a16="http://schemas.microsoft.com/office/drawing/2014/main" id="{0FADEF11-0FC8-3EDC-0BDD-17D858425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53" y="1935063"/>
            <a:ext cx="5544458" cy="3659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DA97BA-F4CE-7070-B50D-C0EF399F0D40}"/>
              </a:ext>
            </a:extLst>
          </p:cNvPr>
          <p:cNvSpPr txBox="1"/>
          <p:nvPr/>
        </p:nvSpPr>
        <p:spPr>
          <a:xfrm>
            <a:off x="8724900" y="88900"/>
            <a:ext cx="3225800" cy="369332"/>
          </a:xfrm>
          <a:prstGeom prst="rect">
            <a:avLst/>
          </a:prstGeom>
          <a:noFill/>
        </p:spPr>
        <p:txBody>
          <a:bodyPr wrap="square" rtlCol="0">
            <a:spAutoFit/>
          </a:bodyPr>
          <a:lstStyle/>
          <a:p>
            <a:pPr algn="ctr"/>
            <a:r>
              <a:rPr lang="en-US" dirty="0"/>
              <a:t>YOU DO - </a:t>
            </a:r>
            <a:r>
              <a:rPr lang="en-US" b="1" i="1" dirty="0">
                <a:solidFill>
                  <a:schemeClr val="accent2"/>
                </a:solidFill>
              </a:rPr>
              <a:t>RESPOND</a:t>
            </a:r>
            <a:r>
              <a:rPr lang="en-US" dirty="0"/>
              <a:t> </a:t>
            </a:r>
          </a:p>
        </p:txBody>
      </p:sp>
      <p:sp>
        <p:nvSpPr>
          <p:cNvPr id="7" name="TextBox 6">
            <a:extLst>
              <a:ext uri="{FF2B5EF4-FFF2-40B4-BE49-F238E27FC236}">
                <a16:creationId xmlns:a16="http://schemas.microsoft.com/office/drawing/2014/main" id="{E7DB1E53-F77E-23F3-54AB-02FB7E6EAACD}"/>
              </a:ext>
            </a:extLst>
          </p:cNvPr>
          <p:cNvSpPr txBox="1"/>
          <p:nvPr/>
        </p:nvSpPr>
        <p:spPr>
          <a:xfrm>
            <a:off x="6647540" y="2180735"/>
            <a:ext cx="5544459" cy="2644185"/>
          </a:xfrm>
          <a:prstGeom prst="rect">
            <a:avLst/>
          </a:prstGeom>
          <a:noFill/>
        </p:spPr>
        <p:txBody>
          <a:bodyPr wrap="square">
            <a:spAutoFit/>
          </a:bodyPr>
          <a:lstStyle/>
          <a:p>
            <a:pPr lvl="0" algn="ctr">
              <a:lnSpc>
                <a:spcPct val="150000"/>
              </a:lnSpc>
              <a:spcAft>
                <a:spcPts val="600"/>
              </a:spcAft>
              <a:buClr>
                <a:srgbClr val="595959"/>
              </a:buClr>
              <a:tabLst>
                <a:tab pos="12700" algn="l"/>
                <a:tab pos="392430" algn="l"/>
              </a:tabLst>
            </a:pPr>
            <a:r>
              <a:rPr lang="en-AU"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message of Source 2 is that the myth of Theseus and the Minotaur was important to the Minoans as it was depicted in art work.</a:t>
            </a:r>
            <a:r>
              <a:rPr lang="en-AU"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The source depicts Theseus battling the Minotaur – a myth that impacted the daily life, religion, and culture of the Minoans. The time and detail of the myth shown in Source 2 – a mosaic – demonstrates that this story was highly significant to the Minoans in Ancient Greece. Mosaics were very difficult to make, so the attention to small detail over the large size of this artwork highlights this point.</a:t>
            </a:r>
            <a:endParaRPr lang="en-AU"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169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5162-5333-DB02-2449-CAC2657E6B3A}"/>
              </a:ext>
            </a:extLst>
          </p:cNvPr>
          <p:cNvSpPr>
            <a:spLocks noGrp="1"/>
          </p:cNvSpPr>
          <p:nvPr>
            <p:ph type="ctrTitle"/>
          </p:nvPr>
        </p:nvSpPr>
        <p:spPr/>
        <p:txBody>
          <a:bodyPr/>
          <a:lstStyle/>
          <a:p>
            <a:r>
              <a:rPr lang="en-US" dirty="0"/>
              <a:t>The myth of </a:t>
            </a:r>
            <a:br>
              <a:rPr lang="en-US" dirty="0"/>
            </a:br>
            <a:r>
              <a:rPr lang="en-US" dirty="0"/>
              <a:t>the Minotaur</a:t>
            </a:r>
          </a:p>
        </p:txBody>
      </p:sp>
      <p:sp>
        <p:nvSpPr>
          <p:cNvPr id="3" name="Subtitle 2">
            <a:extLst>
              <a:ext uri="{FF2B5EF4-FFF2-40B4-BE49-F238E27FC236}">
                <a16:creationId xmlns:a16="http://schemas.microsoft.com/office/drawing/2014/main" id="{72864D6A-C578-A666-CB99-F213346F78D3}"/>
              </a:ext>
            </a:extLst>
          </p:cNvPr>
          <p:cNvSpPr>
            <a:spLocks noGrp="1"/>
          </p:cNvSpPr>
          <p:nvPr>
            <p:ph type="subTitle" idx="1"/>
          </p:nvPr>
        </p:nvSpPr>
        <p:spPr/>
        <p:txBody>
          <a:bodyPr>
            <a:normAutofit/>
          </a:bodyPr>
          <a:lstStyle/>
          <a:p>
            <a:r>
              <a:rPr lang="en-US" sz="1800" dirty="0"/>
              <a:t>REVIEW - What do you already know?</a:t>
            </a:r>
          </a:p>
        </p:txBody>
      </p:sp>
      <p:pic>
        <p:nvPicPr>
          <p:cNvPr id="4098" name="Picture 2" descr="Theseus and the Minotaur">
            <a:extLst>
              <a:ext uri="{FF2B5EF4-FFF2-40B4-BE49-F238E27FC236}">
                <a16:creationId xmlns:a16="http://schemas.microsoft.com/office/drawing/2014/main" id="{CD005EDE-14A5-8DDC-1EDD-EB6A4D45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317" y="959370"/>
            <a:ext cx="4790624" cy="493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727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867340-1C8C-C04F-5C82-D1047A91857A}"/>
              </a:ext>
            </a:extLst>
          </p:cNvPr>
          <p:cNvSpPr>
            <a:spLocks noGrp="1"/>
          </p:cNvSpPr>
          <p:nvPr>
            <p:ph type="title"/>
          </p:nvPr>
        </p:nvSpPr>
        <p:spPr>
          <a:xfrm>
            <a:off x="8177212" y="634946"/>
            <a:ext cx="3372529" cy="5055904"/>
          </a:xfrm>
        </p:spPr>
        <p:txBody>
          <a:bodyPr anchor="ctr">
            <a:normAutofit/>
          </a:bodyPr>
          <a:lstStyle/>
          <a:p>
            <a:r>
              <a:rPr lang="en-US" dirty="0"/>
              <a:t>Today’s Lesson</a:t>
            </a:r>
            <a:endParaRPr lang="en-US"/>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194563F-A66F-4B71-9C8D-5610CF13D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403595A-19F1-44C4-8C24-6E498B5F7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44288288-F896-4D79-D9E0-6CCD13CA2A4D}"/>
              </a:ext>
            </a:extLst>
          </p:cNvPr>
          <p:cNvGraphicFramePr>
            <a:graphicFrameLocks noGrp="1"/>
          </p:cNvGraphicFramePr>
          <p:nvPr>
            <p:ph idx="1"/>
            <p:extLst>
              <p:ext uri="{D42A27DB-BD31-4B8C-83A1-F6EECF244321}">
                <p14:modId xmlns:p14="http://schemas.microsoft.com/office/powerpoint/2010/main" val="776866480"/>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89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- 1</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1655493" y="5412368"/>
            <a:ext cx="8580120" cy="266095"/>
          </a:xfrm>
        </p:spPr>
        <p:txBody>
          <a:bodyPr>
            <a:normAutofit fontScale="55000" lnSpcReduction="20000"/>
          </a:bodyPr>
          <a:lstStyle/>
          <a:p>
            <a:pPr algn="ctr"/>
            <a:r>
              <a:rPr lang="en-AU"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The bull-leaping fresco. Found in Knossos palace, Crete, Greece. It dates around 1600 – 1450 BCE</a:t>
            </a:r>
            <a:r>
              <a:rPr lang="en-AU" b="0" i="0" dirty="0">
                <a:solidFill>
                  <a:schemeClr val="tx1"/>
                </a:solidFill>
                <a:effectLst/>
                <a:latin typeface="Roboto" panose="02000000000000000000" pitchFamily="2" charset="0"/>
              </a:rPr>
              <a:t>. By anonymous, CC0.</a:t>
            </a:r>
            <a:endParaRPr lang="en-US" dirty="0">
              <a:solidFill>
                <a:schemeClr val="tx1"/>
              </a:solidFill>
            </a:endParaRPr>
          </a:p>
        </p:txBody>
      </p:sp>
      <p:pic>
        <p:nvPicPr>
          <p:cNvPr id="1032" name="Picture 8" descr="Bull-Leaping Fresco - Wikipedia">
            <a:extLst>
              <a:ext uri="{FF2B5EF4-FFF2-40B4-BE49-F238E27FC236}">
                <a16:creationId xmlns:a16="http://schemas.microsoft.com/office/drawing/2014/main" id="{CB37EB73-4C6D-1C72-0B17-0A9AA8D49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349" y="1866528"/>
            <a:ext cx="6514409" cy="3416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63E622-FEF3-8D89-0464-62D0C47FFC1A}"/>
              </a:ext>
            </a:extLst>
          </p:cNvPr>
          <p:cNvSpPr txBox="1"/>
          <p:nvPr/>
        </p:nvSpPr>
        <p:spPr>
          <a:xfrm>
            <a:off x="8724900" y="88900"/>
            <a:ext cx="3225800" cy="369332"/>
          </a:xfrm>
          <a:prstGeom prst="rect">
            <a:avLst/>
          </a:prstGeom>
          <a:noFill/>
        </p:spPr>
        <p:txBody>
          <a:bodyPr wrap="square" rtlCol="0">
            <a:spAutoFit/>
          </a:bodyPr>
          <a:lstStyle/>
          <a:p>
            <a:pPr algn="ctr"/>
            <a:r>
              <a:rPr lang="en-US" dirty="0"/>
              <a:t>I DO - </a:t>
            </a:r>
            <a:r>
              <a:rPr lang="en-US" b="1" i="1" dirty="0">
                <a:solidFill>
                  <a:schemeClr val="accent2"/>
                </a:solidFill>
              </a:rPr>
              <a:t>ANNOTATE</a:t>
            </a:r>
            <a:r>
              <a:rPr lang="en-US" dirty="0"/>
              <a:t> </a:t>
            </a:r>
          </a:p>
        </p:txBody>
      </p:sp>
    </p:spTree>
    <p:extLst>
      <p:ext uri="{BB962C8B-B14F-4D97-AF65-F5344CB8AC3E}">
        <p14:creationId xmlns:p14="http://schemas.microsoft.com/office/powerpoint/2010/main" val="205722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- 1</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287607" y="5401836"/>
            <a:ext cx="8580120" cy="266095"/>
          </a:xfrm>
        </p:spPr>
        <p:txBody>
          <a:bodyPr>
            <a:normAutofit fontScale="55000" lnSpcReduction="20000"/>
          </a:bodyPr>
          <a:lstStyle/>
          <a:p>
            <a:pPr algn="ctr"/>
            <a:r>
              <a:rPr lang="en-AU"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The bull-leaping fresco. Found in Knossos palace, Crete, Greece. It dates around 1600 – 1450 BCE</a:t>
            </a:r>
            <a:r>
              <a:rPr lang="en-AU" b="0" i="0" dirty="0">
                <a:solidFill>
                  <a:schemeClr val="tx1"/>
                </a:solidFill>
                <a:effectLst/>
                <a:latin typeface="Roboto" panose="02000000000000000000" pitchFamily="2" charset="0"/>
              </a:rPr>
              <a:t>. By anonymous, CC0.</a:t>
            </a:r>
            <a:endParaRPr lang="en-US" dirty="0">
              <a:solidFill>
                <a:schemeClr val="tx1"/>
              </a:solidFill>
            </a:endParaRPr>
          </a:p>
        </p:txBody>
      </p:sp>
      <p:pic>
        <p:nvPicPr>
          <p:cNvPr id="1032" name="Picture 8" descr="Bull-Leaping Fresco - Wikipedia">
            <a:extLst>
              <a:ext uri="{FF2B5EF4-FFF2-40B4-BE49-F238E27FC236}">
                <a16:creationId xmlns:a16="http://schemas.microsoft.com/office/drawing/2014/main" id="{CB37EB73-4C6D-1C72-0B17-0A9AA8D49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49" y="1866528"/>
            <a:ext cx="6514409" cy="3416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63E622-FEF3-8D89-0464-62D0C47FFC1A}"/>
              </a:ext>
            </a:extLst>
          </p:cNvPr>
          <p:cNvSpPr txBox="1"/>
          <p:nvPr/>
        </p:nvSpPr>
        <p:spPr>
          <a:xfrm>
            <a:off x="8724900" y="88900"/>
            <a:ext cx="3225800" cy="369332"/>
          </a:xfrm>
          <a:prstGeom prst="rect">
            <a:avLst/>
          </a:prstGeom>
          <a:noFill/>
        </p:spPr>
        <p:txBody>
          <a:bodyPr wrap="square" rtlCol="0">
            <a:spAutoFit/>
          </a:bodyPr>
          <a:lstStyle/>
          <a:p>
            <a:pPr algn="ctr"/>
            <a:r>
              <a:rPr lang="en-US" dirty="0"/>
              <a:t>WE DO - </a:t>
            </a:r>
            <a:r>
              <a:rPr lang="en-US" b="1" i="1" dirty="0">
                <a:solidFill>
                  <a:schemeClr val="accent2"/>
                </a:solidFill>
              </a:rPr>
              <a:t>ANALYSE</a:t>
            </a:r>
            <a:r>
              <a:rPr lang="en-US" dirty="0"/>
              <a:t> </a:t>
            </a:r>
          </a:p>
        </p:txBody>
      </p:sp>
      <p:sp>
        <p:nvSpPr>
          <p:cNvPr id="6" name="TextBox 5">
            <a:extLst>
              <a:ext uri="{FF2B5EF4-FFF2-40B4-BE49-F238E27FC236}">
                <a16:creationId xmlns:a16="http://schemas.microsoft.com/office/drawing/2014/main" id="{B92537EE-EEF9-6006-A106-8F0FCEAA114A}"/>
              </a:ext>
            </a:extLst>
          </p:cNvPr>
          <p:cNvSpPr txBox="1"/>
          <p:nvPr/>
        </p:nvSpPr>
        <p:spPr>
          <a:xfrm>
            <a:off x="6929458" y="1935063"/>
            <a:ext cx="4514850" cy="1186094"/>
          </a:xfrm>
          <a:prstGeom prst="rect">
            <a:avLst/>
          </a:prstGeom>
          <a:noFill/>
        </p:spPr>
        <p:txBody>
          <a:bodyPr wrap="square">
            <a:spAutoFit/>
          </a:bodyPr>
          <a:lstStyle/>
          <a:p>
            <a:pPr lvl="0" algn="ctr">
              <a:lnSpc>
                <a:spcPct val="120000"/>
              </a:lnSpc>
              <a:spcAft>
                <a:spcPts val="600"/>
              </a:spcAft>
              <a:buClr>
                <a:srgbClr val="595959"/>
              </a:buClr>
              <a:tabLst>
                <a:tab pos="12700" algn="l"/>
                <a:tab pos="392430" algn="l"/>
              </a:tabLst>
            </a:pPr>
            <a:r>
              <a:rPr lang="en-AU"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Identify</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discuss</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historical context</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a:t>
            </a:r>
            <a:r>
              <a:rPr lang="en-GB" sz="1400" b="1"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1</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0" algn="ctr">
              <a:lnSpc>
                <a:spcPct val="120000"/>
              </a:lnSpc>
              <a:spcAft>
                <a:spcPts val="600"/>
              </a:spcAft>
              <a:buClr>
                <a:srgbClr val="595959"/>
              </a:buClr>
              <a:tabLst>
                <a:tab pos="12700" algn="l"/>
                <a:tab pos="392430" algn="l"/>
              </a:tabLst>
            </a:pP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should consider the following where appropriate: </a:t>
            </a:r>
            <a:b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relevant event/s, significant person/people, key idea/s depicted in the source.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400" b="1" dirty="0">
                <a:solidFill>
                  <a:srgbClr val="000000"/>
                </a:solidFill>
                <a:latin typeface="Calibri" panose="020F0502020204030204" pitchFamily="34" charset="0"/>
                <a:ea typeface="Calibri" panose="020F0502020204030204" pitchFamily="34" charset="0"/>
                <a:cs typeface="Calibri" panose="020F0502020204030204" pitchFamily="34" charset="0"/>
              </a:rPr>
              <a:t>(4 marks)</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98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- 1</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962969" y="4621906"/>
            <a:ext cx="3447666" cy="689682"/>
          </a:xfrm>
        </p:spPr>
        <p:txBody>
          <a:bodyPr>
            <a:normAutofit fontScale="70000" lnSpcReduction="20000"/>
          </a:bodyPr>
          <a:lstStyle/>
          <a:p>
            <a:pPr algn="ctr"/>
            <a:r>
              <a:rPr lang="en-AU" b="0" i="0" u="none" strike="noStrike"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The bull-leaping fresco. Found in Knossos palace, Crete, Greece. It dates around 1600 – 1450 BCE</a:t>
            </a:r>
            <a:r>
              <a:rPr lang="en-AU" b="0" i="0" dirty="0">
                <a:solidFill>
                  <a:schemeClr val="tx1"/>
                </a:solidFill>
                <a:effectLst/>
                <a:latin typeface="Roboto" panose="02000000000000000000" pitchFamily="2" charset="0"/>
              </a:rPr>
              <a:t>. By anonymous, CC0.</a:t>
            </a:r>
            <a:endParaRPr lang="en-US" dirty="0">
              <a:solidFill>
                <a:schemeClr val="tx1"/>
              </a:solidFill>
            </a:endParaRPr>
          </a:p>
        </p:txBody>
      </p:sp>
      <p:pic>
        <p:nvPicPr>
          <p:cNvPr id="1032" name="Picture 8" descr="Bull-Leaping Fresco - Wikipedia">
            <a:extLst>
              <a:ext uri="{FF2B5EF4-FFF2-40B4-BE49-F238E27FC236}">
                <a16:creationId xmlns:a16="http://schemas.microsoft.com/office/drawing/2014/main" id="{CB37EB73-4C6D-1C72-0B17-0A9AA8D49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44" y="1760116"/>
            <a:ext cx="5232716" cy="2744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63E622-FEF3-8D89-0464-62D0C47FFC1A}"/>
              </a:ext>
            </a:extLst>
          </p:cNvPr>
          <p:cNvSpPr txBox="1"/>
          <p:nvPr/>
        </p:nvSpPr>
        <p:spPr>
          <a:xfrm>
            <a:off x="8724900" y="88900"/>
            <a:ext cx="3225800" cy="369332"/>
          </a:xfrm>
          <a:prstGeom prst="rect">
            <a:avLst/>
          </a:prstGeom>
          <a:noFill/>
        </p:spPr>
        <p:txBody>
          <a:bodyPr wrap="square" rtlCol="0">
            <a:spAutoFit/>
          </a:bodyPr>
          <a:lstStyle/>
          <a:p>
            <a:pPr algn="ctr"/>
            <a:r>
              <a:rPr lang="en-US" dirty="0"/>
              <a:t>YOU DO - </a:t>
            </a:r>
            <a:r>
              <a:rPr lang="en-US" b="1" i="1" dirty="0">
                <a:solidFill>
                  <a:schemeClr val="accent2"/>
                </a:solidFill>
              </a:rPr>
              <a:t>RESPOND</a:t>
            </a:r>
            <a:r>
              <a:rPr lang="en-US" dirty="0"/>
              <a:t> </a:t>
            </a:r>
          </a:p>
        </p:txBody>
      </p:sp>
      <p:sp>
        <p:nvSpPr>
          <p:cNvPr id="6" name="TextBox 5">
            <a:extLst>
              <a:ext uri="{FF2B5EF4-FFF2-40B4-BE49-F238E27FC236}">
                <a16:creationId xmlns:a16="http://schemas.microsoft.com/office/drawing/2014/main" id="{B92537EE-EEF9-6006-A106-8F0FCEAA114A}"/>
              </a:ext>
            </a:extLst>
          </p:cNvPr>
          <p:cNvSpPr txBox="1"/>
          <p:nvPr/>
        </p:nvSpPr>
        <p:spPr>
          <a:xfrm>
            <a:off x="5446060" y="1935063"/>
            <a:ext cx="5998248" cy="4015266"/>
          </a:xfrm>
          <a:prstGeom prst="rect">
            <a:avLst/>
          </a:prstGeom>
          <a:noFill/>
        </p:spPr>
        <p:txBody>
          <a:bodyPr wrap="square">
            <a:spAutoFit/>
          </a:bodyPr>
          <a:lstStyle/>
          <a:p>
            <a:pPr marL="342900" lvl="0" indent="-342900" algn="ctr">
              <a:lnSpc>
                <a:spcPct val="120000"/>
              </a:lnSpc>
              <a:spcAft>
                <a:spcPts val="600"/>
              </a:spcAft>
              <a:buClr>
                <a:srgbClr val="595959"/>
              </a:buClr>
              <a:buFont typeface="+mj-lt"/>
              <a:buAutoNum type="arabicPeriod"/>
              <a:tabLst>
                <a:tab pos="12700" algn="l"/>
                <a:tab pos="392430" algn="l"/>
              </a:tabLst>
            </a:pPr>
            <a:r>
              <a:rPr lang="en-AU"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Identify</a:t>
            </a: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t>
            </a:r>
            <a:r>
              <a:rPr lang="en-GB"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discuss</a:t>
            </a: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t>
            </a:r>
            <a:r>
              <a:rPr lang="en-GB" sz="1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historical context</a:t>
            </a: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a:t>
            </a:r>
            <a:r>
              <a:rPr lang="en-GB" sz="1600" b="1"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1</a:t>
            </a: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lvl="0" algn="ctr">
              <a:lnSpc>
                <a:spcPct val="120000"/>
              </a:lnSpc>
              <a:spcAft>
                <a:spcPts val="600"/>
              </a:spcAft>
              <a:buClr>
                <a:srgbClr val="595959"/>
              </a:buClr>
              <a:tabLst>
                <a:tab pos="12700" algn="l"/>
                <a:tab pos="392430" algn="l"/>
              </a:tabLst>
            </a:pP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should consider the following where appropriate: </a:t>
            </a:r>
            <a:r>
              <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rPr>
              <a:t>r</a:t>
            </a: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elevant event/s, significant person/people, key idea/s depicted in the source.</a:t>
            </a:r>
          </a:p>
          <a:p>
            <a:pPr lvl="0" algn="ctr">
              <a:lnSpc>
                <a:spcPct val="120000"/>
              </a:lnSpc>
              <a:spcAft>
                <a:spcPts val="600"/>
              </a:spcAft>
              <a:buClr>
                <a:srgbClr val="595959"/>
              </a:buClr>
              <a:tabLst>
                <a:tab pos="12700" algn="l"/>
                <a:tab pos="392430" algn="l"/>
              </a:tabLst>
            </a:pPr>
            <a:endPar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r>
              <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rPr>
              <a:t>The historical context of Source 1 is…</a:t>
            </a:r>
          </a:p>
          <a:p>
            <a:pPr lvl="0" algn="ctr">
              <a:lnSpc>
                <a:spcPct val="120000"/>
              </a:lnSpc>
              <a:spcAft>
                <a:spcPts val="600"/>
              </a:spcAft>
              <a:buClr>
                <a:srgbClr val="595959"/>
              </a:buClr>
              <a:tabLst>
                <a:tab pos="12700" algn="l"/>
                <a:tab pos="392430" algn="l"/>
              </a:tabLst>
            </a:pPr>
            <a:r>
              <a:rPr lang="en-GB" sz="16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THEN EXPLAIN THE STORY! KEY PEOPLE/EVENTS/IDEAS SHOWN.</a:t>
            </a:r>
          </a:p>
          <a:p>
            <a:pPr lvl="0" algn="ctr">
              <a:lnSpc>
                <a:spcPct val="120000"/>
              </a:lnSpc>
              <a:spcAft>
                <a:spcPts val="600"/>
              </a:spcAft>
              <a:buClr>
                <a:srgbClr val="595959"/>
              </a:buClr>
              <a:tabLst>
                <a:tab pos="12700" algn="l"/>
                <a:tab pos="392430" algn="l"/>
              </a:tabLst>
            </a:pPr>
            <a:endParaRPr lang="en-GB"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r>
              <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89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- 2</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1598024" y="5871224"/>
            <a:ext cx="8580120" cy="266095"/>
          </a:xfrm>
        </p:spPr>
        <p:txBody>
          <a:bodyPr>
            <a:normAutofit fontScale="47500" lnSpcReduction="20000"/>
          </a:bodyPr>
          <a:lstStyle/>
          <a:p>
            <a:pPr algn="ctr"/>
            <a:r>
              <a:rPr lang="en-AU" b="0" i="0" u="none" strike="noStrike" dirty="0">
                <a:solidFill>
                  <a:schemeClr val="tx1"/>
                </a:solidFill>
                <a:effectLst/>
                <a:latin typeface="Roboto" panose="020F0502020204030204" pitchFamily="34" charset="0"/>
                <a:hlinkClick r:id="rId2">
                  <a:extLst>
                    <a:ext uri="{A12FA001-AC4F-418D-AE19-62706E023703}">
                      <ahyp:hlinkClr xmlns:ahyp="http://schemas.microsoft.com/office/drawing/2018/hyperlinkcolor" val="tx"/>
                    </a:ext>
                  </a:extLst>
                </a:hlinkClick>
              </a:rPr>
              <a:t>Mosaic depicting the duel between Theseus and Minotaur. House of Theseus, 3rd-4th century AD, Paphos</a:t>
            </a:r>
            <a:r>
              <a:rPr lang="en-AU" b="0" i="0" dirty="0">
                <a:solidFill>
                  <a:schemeClr val="tx1"/>
                </a:solidFill>
                <a:effectLst/>
                <a:latin typeface="Roboto" panose="020F0502020204030204" pitchFamily="34" charset="0"/>
              </a:rPr>
              <a:t>. By Carole </a:t>
            </a:r>
            <a:r>
              <a:rPr lang="en-AU" b="0" i="0" dirty="0" err="1">
                <a:solidFill>
                  <a:schemeClr val="tx1"/>
                </a:solidFill>
                <a:effectLst/>
                <a:latin typeface="Roboto" panose="020F0502020204030204" pitchFamily="34" charset="0"/>
              </a:rPr>
              <a:t>Raddato</a:t>
            </a:r>
            <a:r>
              <a:rPr lang="en-AU" b="0" i="0" dirty="0">
                <a:solidFill>
                  <a:schemeClr val="tx1"/>
                </a:solidFill>
                <a:effectLst/>
                <a:latin typeface="Roboto" panose="020F0502020204030204" pitchFamily="34" charset="0"/>
              </a:rPr>
              <a:t>. CC BY-SA 2.0.</a:t>
            </a:r>
            <a:endParaRPr lang="en-US" dirty="0">
              <a:solidFill>
                <a:schemeClr val="tx1"/>
              </a:solidFill>
            </a:endParaRPr>
          </a:p>
        </p:txBody>
      </p:sp>
      <p:pic>
        <p:nvPicPr>
          <p:cNvPr id="1026" name="Picture 2">
            <a:extLst>
              <a:ext uri="{FF2B5EF4-FFF2-40B4-BE49-F238E27FC236}">
                <a16:creationId xmlns:a16="http://schemas.microsoft.com/office/drawing/2014/main" id="{0FADEF11-0FC8-3EDC-0BDD-17D858425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771" y="1974621"/>
            <a:ext cx="5544458" cy="3659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5B343E-0CF0-11FB-D4F0-879D448C63BA}"/>
              </a:ext>
            </a:extLst>
          </p:cNvPr>
          <p:cNvSpPr txBox="1"/>
          <p:nvPr/>
        </p:nvSpPr>
        <p:spPr>
          <a:xfrm>
            <a:off x="8724900" y="88900"/>
            <a:ext cx="3225800" cy="369332"/>
          </a:xfrm>
          <a:prstGeom prst="rect">
            <a:avLst/>
          </a:prstGeom>
          <a:noFill/>
        </p:spPr>
        <p:txBody>
          <a:bodyPr wrap="square" rtlCol="0">
            <a:spAutoFit/>
          </a:bodyPr>
          <a:lstStyle/>
          <a:p>
            <a:pPr algn="ctr"/>
            <a:r>
              <a:rPr lang="en-US" dirty="0"/>
              <a:t>I DO - </a:t>
            </a:r>
            <a:r>
              <a:rPr lang="en-US" b="1" i="1" dirty="0">
                <a:solidFill>
                  <a:schemeClr val="accent2"/>
                </a:solidFill>
              </a:rPr>
              <a:t>ANNOTATE</a:t>
            </a:r>
            <a:r>
              <a:rPr lang="en-US" dirty="0"/>
              <a:t> </a:t>
            </a:r>
          </a:p>
        </p:txBody>
      </p:sp>
    </p:spTree>
    <p:extLst>
      <p:ext uri="{BB962C8B-B14F-4D97-AF65-F5344CB8AC3E}">
        <p14:creationId xmlns:p14="http://schemas.microsoft.com/office/powerpoint/2010/main" val="103614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- 2</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144780" y="5792108"/>
            <a:ext cx="8580120" cy="266095"/>
          </a:xfrm>
        </p:spPr>
        <p:txBody>
          <a:bodyPr>
            <a:normAutofit fontScale="47500" lnSpcReduction="20000"/>
          </a:bodyPr>
          <a:lstStyle/>
          <a:p>
            <a:pPr algn="ctr"/>
            <a:r>
              <a:rPr lang="en-AU" b="0" i="0" u="none" strike="noStrike" dirty="0">
                <a:solidFill>
                  <a:schemeClr val="tx1"/>
                </a:solidFill>
                <a:effectLst/>
                <a:latin typeface="Roboto" panose="020F0502020204030204" pitchFamily="34" charset="0"/>
                <a:hlinkClick r:id="rId2">
                  <a:extLst>
                    <a:ext uri="{A12FA001-AC4F-418D-AE19-62706E023703}">
                      <ahyp:hlinkClr xmlns:ahyp="http://schemas.microsoft.com/office/drawing/2018/hyperlinkcolor" val="tx"/>
                    </a:ext>
                  </a:extLst>
                </a:hlinkClick>
              </a:rPr>
              <a:t>Mosaic depicting the duel between Theseus and Minotaur. House of Theseus, 3rd-4th century AD, Paphos</a:t>
            </a:r>
            <a:r>
              <a:rPr lang="en-AU" b="0" i="0" dirty="0">
                <a:solidFill>
                  <a:schemeClr val="tx1"/>
                </a:solidFill>
                <a:effectLst/>
                <a:latin typeface="Roboto" panose="020F0502020204030204" pitchFamily="34" charset="0"/>
              </a:rPr>
              <a:t>. By Carole </a:t>
            </a:r>
            <a:r>
              <a:rPr lang="en-AU" b="0" i="0" dirty="0" err="1">
                <a:solidFill>
                  <a:schemeClr val="tx1"/>
                </a:solidFill>
                <a:effectLst/>
                <a:latin typeface="Roboto" panose="020F0502020204030204" pitchFamily="34" charset="0"/>
              </a:rPr>
              <a:t>Raddato</a:t>
            </a:r>
            <a:r>
              <a:rPr lang="en-AU" b="0" i="0" dirty="0">
                <a:solidFill>
                  <a:schemeClr val="tx1"/>
                </a:solidFill>
                <a:effectLst/>
                <a:latin typeface="Roboto" panose="020F0502020204030204" pitchFamily="34" charset="0"/>
              </a:rPr>
              <a:t>. CC BY-SA 2.0.</a:t>
            </a:r>
            <a:endParaRPr lang="en-US" dirty="0">
              <a:solidFill>
                <a:schemeClr val="tx1"/>
              </a:solidFill>
            </a:endParaRPr>
          </a:p>
        </p:txBody>
      </p:sp>
      <p:pic>
        <p:nvPicPr>
          <p:cNvPr id="1026" name="Picture 2">
            <a:extLst>
              <a:ext uri="{FF2B5EF4-FFF2-40B4-BE49-F238E27FC236}">
                <a16:creationId xmlns:a16="http://schemas.microsoft.com/office/drawing/2014/main" id="{0FADEF11-0FC8-3EDC-0BDD-17D858425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53" y="1935063"/>
            <a:ext cx="5544458" cy="3659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DA97BA-F4CE-7070-B50D-C0EF399F0D40}"/>
              </a:ext>
            </a:extLst>
          </p:cNvPr>
          <p:cNvSpPr txBox="1"/>
          <p:nvPr/>
        </p:nvSpPr>
        <p:spPr>
          <a:xfrm>
            <a:off x="8724900" y="88900"/>
            <a:ext cx="3225800" cy="369332"/>
          </a:xfrm>
          <a:prstGeom prst="rect">
            <a:avLst/>
          </a:prstGeom>
          <a:noFill/>
        </p:spPr>
        <p:txBody>
          <a:bodyPr wrap="square" rtlCol="0">
            <a:spAutoFit/>
          </a:bodyPr>
          <a:lstStyle/>
          <a:p>
            <a:pPr algn="ctr"/>
            <a:r>
              <a:rPr lang="en-US" dirty="0"/>
              <a:t>WE DO - </a:t>
            </a:r>
            <a:r>
              <a:rPr lang="en-US" b="1" i="1" dirty="0">
                <a:solidFill>
                  <a:schemeClr val="accent2"/>
                </a:solidFill>
              </a:rPr>
              <a:t>ANALYSE</a:t>
            </a:r>
            <a:r>
              <a:rPr lang="en-US" dirty="0"/>
              <a:t> </a:t>
            </a:r>
          </a:p>
        </p:txBody>
      </p:sp>
      <p:sp>
        <p:nvSpPr>
          <p:cNvPr id="7" name="TextBox 6">
            <a:extLst>
              <a:ext uri="{FF2B5EF4-FFF2-40B4-BE49-F238E27FC236}">
                <a16:creationId xmlns:a16="http://schemas.microsoft.com/office/drawing/2014/main" id="{E7DB1E53-F77E-23F3-54AB-02FB7E6EAACD}"/>
              </a:ext>
            </a:extLst>
          </p:cNvPr>
          <p:cNvSpPr txBox="1"/>
          <p:nvPr/>
        </p:nvSpPr>
        <p:spPr>
          <a:xfrm>
            <a:off x="6693274" y="1935063"/>
            <a:ext cx="6098240" cy="592085"/>
          </a:xfrm>
          <a:prstGeom prst="rect">
            <a:avLst/>
          </a:prstGeom>
          <a:noFill/>
        </p:spPr>
        <p:txBody>
          <a:bodyPr wrap="square">
            <a:spAutoFit/>
          </a:bodyPr>
          <a:lstStyle/>
          <a:p>
            <a:pPr lvl="0" algn="ctr">
              <a:lnSpc>
                <a:spcPct val="120000"/>
              </a:lnSpc>
              <a:spcAft>
                <a:spcPts val="600"/>
              </a:spcAft>
              <a:buClr>
                <a:srgbClr val="595959"/>
              </a:buClr>
              <a:tabLst>
                <a:tab pos="12700" algn="l"/>
                <a:tab pos="392430" algn="l"/>
              </a:tabLst>
            </a:pP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Identify</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explain</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message/s</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a:t>
            </a:r>
            <a:r>
              <a:rPr lang="en-GB" sz="1400"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2</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Provide evidence in your response.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marks)</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741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883-C5A0-2494-8478-48D6FE440FEC}"/>
              </a:ext>
            </a:extLst>
          </p:cNvPr>
          <p:cNvSpPr>
            <a:spLocks noGrp="1"/>
          </p:cNvSpPr>
          <p:nvPr>
            <p:ph type="title"/>
          </p:nvPr>
        </p:nvSpPr>
        <p:spPr/>
        <p:txBody>
          <a:bodyPr/>
          <a:lstStyle/>
          <a:p>
            <a:pPr algn="ctr"/>
            <a:r>
              <a:rPr lang="en-US" dirty="0"/>
              <a:t>Sources of evidence - 2</a:t>
            </a:r>
          </a:p>
        </p:txBody>
      </p:sp>
      <p:sp>
        <p:nvSpPr>
          <p:cNvPr id="3" name="Content Placeholder 2">
            <a:extLst>
              <a:ext uri="{FF2B5EF4-FFF2-40B4-BE49-F238E27FC236}">
                <a16:creationId xmlns:a16="http://schemas.microsoft.com/office/drawing/2014/main" id="{0E911F16-B3CD-39BB-7967-0C0B98507F67}"/>
              </a:ext>
            </a:extLst>
          </p:cNvPr>
          <p:cNvSpPr>
            <a:spLocks noGrp="1"/>
          </p:cNvSpPr>
          <p:nvPr>
            <p:ph idx="1"/>
          </p:nvPr>
        </p:nvSpPr>
        <p:spPr>
          <a:xfrm>
            <a:off x="144780" y="5792108"/>
            <a:ext cx="8580120" cy="266095"/>
          </a:xfrm>
        </p:spPr>
        <p:txBody>
          <a:bodyPr>
            <a:normAutofit fontScale="47500" lnSpcReduction="20000"/>
          </a:bodyPr>
          <a:lstStyle/>
          <a:p>
            <a:pPr algn="ctr"/>
            <a:r>
              <a:rPr lang="en-AU" b="0" i="0" u="none" strike="noStrike" dirty="0">
                <a:solidFill>
                  <a:schemeClr val="tx1"/>
                </a:solidFill>
                <a:effectLst/>
                <a:latin typeface="Roboto" panose="020F0502020204030204" pitchFamily="34" charset="0"/>
                <a:hlinkClick r:id="rId2">
                  <a:extLst>
                    <a:ext uri="{A12FA001-AC4F-418D-AE19-62706E023703}">
                      <ahyp:hlinkClr xmlns:ahyp="http://schemas.microsoft.com/office/drawing/2018/hyperlinkcolor" val="tx"/>
                    </a:ext>
                  </a:extLst>
                </a:hlinkClick>
              </a:rPr>
              <a:t>Mosaic depicting the duel between Theseus and Minotaur. House of Theseus, 3rd-4th century AD, Paphos</a:t>
            </a:r>
            <a:r>
              <a:rPr lang="en-AU" b="0" i="0" dirty="0">
                <a:solidFill>
                  <a:schemeClr val="tx1"/>
                </a:solidFill>
                <a:effectLst/>
                <a:latin typeface="Roboto" panose="020F0502020204030204" pitchFamily="34" charset="0"/>
              </a:rPr>
              <a:t>. By Carole </a:t>
            </a:r>
            <a:r>
              <a:rPr lang="en-AU" b="0" i="0" dirty="0" err="1">
                <a:solidFill>
                  <a:schemeClr val="tx1"/>
                </a:solidFill>
                <a:effectLst/>
                <a:latin typeface="Roboto" panose="020F0502020204030204" pitchFamily="34" charset="0"/>
              </a:rPr>
              <a:t>Raddato</a:t>
            </a:r>
            <a:r>
              <a:rPr lang="en-AU" b="0" i="0" dirty="0">
                <a:solidFill>
                  <a:schemeClr val="tx1"/>
                </a:solidFill>
                <a:effectLst/>
                <a:latin typeface="Roboto" panose="020F0502020204030204" pitchFamily="34" charset="0"/>
              </a:rPr>
              <a:t>. CC BY-SA 2.0.</a:t>
            </a:r>
            <a:endParaRPr lang="en-US" dirty="0">
              <a:solidFill>
                <a:schemeClr val="tx1"/>
              </a:solidFill>
            </a:endParaRPr>
          </a:p>
        </p:txBody>
      </p:sp>
      <p:pic>
        <p:nvPicPr>
          <p:cNvPr id="1026" name="Picture 2">
            <a:extLst>
              <a:ext uri="{FF2B5EF4-FFF2-40B4-BE49-F238E27FC236}">
                <a16:creationId xmlns:a16="http://schemas.microsoft.com/office/drawing/2014/main" id="{0FADEF11-0FC8-3EDC-0BDD-17D858425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53" y="1935063"/>
            <a:ext cx="5544458" cy="3659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DA97BA-F4CE-7070-B50D-C0EF399F0D40}"/>
              </a:ext>
            </a:extLst>
          </p:cNvPr>
          <p:cNvSpPr txBox="1"/>
          <p:nvPr/>
        </p:nvSpPr>
        <p:spPr>
          <a:xfrm>
            <a:off x="8724900" y="88900"/>
            <a:ext cx="3225800" cy="369332"/>
          </a:xfrm>
          <a:prstGeom prst="rect">
            <a:avLst/>
          </a:prstGeom>
          <a:noFill/>
        </p:spPr>
        <p:txBody>
          <a:bodyPr wrap="square" rtlCol="0">
            <a:spAutoFit/>
          </a:bodyPr>
          <a:lstStyle/>
          <a:p>
            <a:pPr algn="ctr"/>
            <a:r>
              <a:rPr lang="en-US" dirty="0"/>
              <a:t>YOU DO - </a:t>
            </a:r>
            <a:r>
              <a:rPr lang="en-US" b="1" i="1" dirty="0">
                <a:solidFill>
                  <a:schemeClr val="accent2"/>
                </a:solidFill>
              </a:rPr>
              <a:t>RESPOND</a:t>
            </a:r>
            <a:r>
              <a:rPr lang="en-US" dirty="0"/>
              <a:t> </a:t>
            </a:r>
          </a:p>
        </p:txBody>
      </p:sp>
      <p:sp>
        <p:nvSpPr>
          <p:cNvPr id="7" name="TextBox 6">
            <a:extLst>
              <a:ext uri="{FF2B5EF4-FFF2-40B4-BE49-F238E27FC236}">
                <a16:creationId xmlns:a16="http://schemas.microsoft.com/office/drawing/2014/main" id="{E7DB1E53-F77E-23F3-54AB-02FB7E6EAACD}"/>
              </a:ext>
            </a:extLst>
          </p:cNvPr>
          <p:cNvSpPr txBox="1"/>
          <p:nvPr/>
        </p:nvSpPr>
        <p:spPr>
          <a:xfrm>
            <a:off x="6093760" y="2180735"/>
            <a:ext cx="6098240" cy="3534429"/>
          </a:xfrm>
          <a:prstGeom prst="rect">
            <a:avLst/>
          </a:prstGeom>
          <a:noFill/>
        </p:spPr>
        <p:txBody>
          <a:bodyPr wrap="square">
            <a:spAutoFit/>
          </a:bodyPr>
          <a:lstStyle/>
          <a:p>
            <a:pPr lvl="0" algn="ctr">
              <a:lnSpc>
                <a:spcPct val="120000"/>
              </a:lnSpc>
              <a:spcAft>
                <a:spcPts val="600"/>
              </a:spcAft>
              <a:buClr>
                <a:srgbClr val="595959"/>
              </a:buClr>
              <a:tabLst>
                <a:tab pos="12700" algn="l"/>
                <a:tab pos="392430" algn="l"/>
              </a:tabLst>
            </a:pP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Identify</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explain</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message/s</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a:t>
            </a:r>
            <a:r>
              <a:rPr lang="en-GB" sz="1400"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2</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Provide evidence in your response.             </a:t>
            </a:r>
            <a:r>
              <a:rPr lang="en-GB"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marks)</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pPr lvl="0" algn="ctr">
              <a:lnSpc>
                <a:spcPct val="120000"/>
              </a:lnSpc>
              <a:spcAft>
                <a:spcPts val="600"/>
              </a:spcAft>
              <a:buClr>
                <a:srgbClr val="595959"/>
              </a:buClr>
              <a:tabLst>
                <a:tab pos="12700" algn="l"/>
                <a:tab pos="392430" algn="l"/>
              </a:tabLst>
            </a:pPr>
            <a:endPar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The message of Source 2 is…</a:t>
            </a:r>
          </a:p>
          <a:p>
            <a:pPr lvl="0" algn="ctr">
              <a:lnSpc>
                <a:spcPct val="120000"/>
              </a:lnSpc>
              <a:spcAft>
                <a:spcPts val="600"/>
              </a:spcAft>
              <a:buClr>
                <a:srgbClr val="595959"/>
              </a:buClr>
              <a:tabLst>
                <a:tab pos="12700" algn="l"/>
                <a:tab pos="392430" algn="l"/>
              </a:tabLst>
            </a:pPr>
            <a:r>
              <a:rPr lang="en-GB" sz="14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THEN EXPLAIN THE MESSAGE AND </a:t>
            </a:r>
            <a:br>
              <a:rPr lang="en-GB" sz="14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br>
            <a:r>
              <a:rPr lang="en-GB" sz="14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HOW THE SOURCE SHOWS THE MESSAGE (EVIDENCE)</a:t>
            </a:r>
            <a:endPar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endPar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ctr">
              <a:lnSpc>
                <a:spcPct val="120000"/>
              </a:lnSpc>
              <a:spcAft>
                <a:spcPts val="600"/>
              </a:spcAft>
              <a:buClr>
                <a:srgbClr val="595959"/>
              </a:buClr>
              <a:tabLst>
                <a:tab pos="12700" algn="l"/>
                <a:tab pos="392430" algn="l"/>
              </a:tabLst>
            </a:pP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lvl="0" algn="ctr">
              <a:lnSpc>
                <a:spcPct val="120000"/>
              </a:lnSpc>
              <a:spcAft>
                <a:spcPts val="600"/>
              </a:spcAft>
              <a:buClr>
                <a:srgbClr val="595959"/>
              </a:buClr>
              <a:tabLst>
                <a:tab pos="12700" algn="l"/>
                <a:tab pos="392430" algn="l"/>
              </a:tabLs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5872426"/>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8026</TotalTime>
  <Words>877</Words>
  <Application>Microsoft Macintosh PowerPoint</Application>
  <PresentationFormat>Widescreen</PresentationFormat>
  <Paragraphs>65</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Roboto</vt:lpstr>
      <vt:lpstr>Retrospect</vt:lpstr>
      <vt:lpstr>Theseus and the Minotaur</vt:lpstr>
      <vt:lpstr>The myth of  the Minotaur</vt:lpstr>
      <vt:lpstr>Today’s Lesson</vt:lpstr>
      <vt:lpstr>Sources of evidence - 1</vt:lpstr>
      <vt:lpstr>Sources of evidence - 1</vt:lpstr>
      <vt:lpstr>Sources of evidence - 1</vt:lpstr>
      <vt:lpstr>Sources of evidence - 2</vt:lpstr>
      <vt:lpstr>Sources of evidence - 2</vt:lpstr>
      <vt:lpstr>Sources of evidence - 2</vt:lpstr>
      <vt:lpstr>Sources of evidence - 1</vt:lpstr>
      <vt:lpstr>Sources of evidence - 2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257</cp:revision>
  <dcterms:created xsi:type="dcterms:W3CDTF">2022-07-13T05:26:46Z</dcterms:created>
  <dcterms:modified xsi:type="dcterms:W3CDTF">2023-02-10T04:43:19Z</dcterms:modified>
</cp:coreProperties>
</file>